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Amatic SC"/>
      <p:regular r:id="rId16"/>
      <p:bold r:id="rId17"/>
    </p:embeddedFont>
    <p:embeddedFont>
      <p:font typeface="Source Code Pr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SourceCodePr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AmaticSC-bold.fntdata"/><Relationship Id="rId16" Type="http://schemas.openxmlformats.org/officeDocument/2006/relationships/font" Target="fonts/AmaticSC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SourceCodePro-bold.fntdata"/><Relationship Id="rId6" Type="http://schemas.openxmlformats.org/officeDocument/2006/relationships/slide" Target="slides/slide1.xml"/><Relationship Id="rId18" Type="http://schemas.openxmlformats.org/officeDocument/2006/relationships/font" Target="fonts/SourceCodePr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2054f30c41_0_5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2054f30c41_0_5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2054f30c41_0_3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2054f30c41_0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2054f30c41_0_4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2054f30c41_0_4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2054f30c41_0_5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2054f30c41_0_5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2054f30c41_0_5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2054f30c41_0_5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2054f30c41_0_5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2054f30c41_0_5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2054f30c41_0_5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2054f30c41_0_5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2054f30c41_0_5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2054f30c41_0_5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2054f30c41_0_5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2054f30c41_0_5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7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Uzależnienie od internetu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Natalia Pulczyńska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292850"/>
            <a:ext cx="8520600" cy="458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               </a:t>
            </a:r>
            <a:r>
              <a:rPr lang="pl" sz="7300"/>
              <a:t>dziękuje za uwagę!!</a:t>
            </a:r>
            <a:endParaRPr sz="73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181100" y="327225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Czym jest uzależnienie od internetu?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228675"/>
            <a:ext cx="49524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1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Uzależnienie od internetu jest nazywane m.in.</a:t>
            </a:r>
            <a:r>
              <a:rPr lang="pl" sz="1500">
                <a:solidFill>
                  <a:srgbClr val="3D85C6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siecioholizmem lub internetoholizmem</a:t>
            </a:r>
            <a:r>
              <a:rPr lang="pl" sz="1500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. Jest to stan, gdy przez kontakt z internetem u osoby pojawiają się zaburzenia zachowania. Nie ma jednak jednolitej definicji. Psychiatrzy określają to uzależnienie jako: </a:t>
            </a:r>
            <a:r>
              <a:rPr b="1" i="1" lang="pl" sz="1500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„Zespół zależności polegający na wielogodzinnym korzystaniu z sieci internet, które jest dla pacjenta źródłem dystresu oraz negatywnie wpływa na jego funkcjonowanie w sferze fizycznej, psychicznej, interpersonalnej, społecznej, rodzinnej i ekonomicznej”.</a:t>
            </a:r>
            <a:endParaRPr b="1" sz="15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4100" y="1228675"/>
            <a:ext cx="3575100" cy="349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Rodzaje uzależnień od internetu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Możemy wyróżnić następujące rodzaje uzależnień od internetu:</a:t>
            </a:r>
            <a:endParaRPr sz="16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Georgia"/>
              <a:buChar char="●"/>
            </a:pPr>
            <a:r>
              <a:rPr lang="pl" sz="16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uzależnienie od gier</a:t>
            </a:r>
            <a:endParaRPr sz="16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Georgia"/>
              <a:buChar char="●"/>
            </a:pPr>
            <a:r>
              <a:rPr lang="pl" sz="16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uzależnienie od hazardu online</a:t>
            </a:r>
            <a:endParaRPr sz="16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Georgia"/>
              <a:buChar char="●"/>
            </a:pPr>
            <a:r>
              <a:rPr lang="pl" sz="16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uzależnienie od mediów społecznościowych</a:t>
            </a:r>
            <a:endParaRPr sz="16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Georgia"/>
              <a:buChar char="●"/>
            </a:pPr>
            <a:r>
              <a:rPr lang="pl" sz="16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uzależnienie od komunikatorów internetowych</a:t>
            </a:r>
            <a:endParaRPr sz="16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Georgia"/>
              <a:buChar char="●"/>
            </a:pPr>
            <a:r>
              <a:rPr lang="pl" sz="16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infoholizm</a:t>
            </a:r>
            <a:endParaRPr sz="16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Georgia"/>
              <a:buChar char="●"/>
            </a:pPr>
            <a:r>
              <a:rPr lang="pl" sz="16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uzależnienie od komputera</a:t>
            </a:r>
            <a:endParaRPr sz="16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2700" y="2909875"/>
            <a:ext cx="3423200" cy="1985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272775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Objawy siecioholizmu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228675"/>
            <a:ext cx="56052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>
                <a:solidFill>
                  <a:srgbClr val="001D3F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Do głównych objawów uzależnienia od internetu zaliczamy:</a:t>
            </a:r>
            <a:endParaRPr sz="1500">
              <a:solidFill>
                <a:srgbClr val="001D3F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Clr>
                <a:srgbClr val="3D85C6"/>
              </a:buClr>
              <a:buSzPts val="1500"/>
              <a:buFont typeface="Georgia"/>
              <a:buChar char="●"/>
            </a:pPr>
            <a:r>
              <a:rPr lang="pl" sz="1500">
                <a:solidFill>
                  <a:srgbClr val="001D3F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chęć korzystania z telefonu, gdy nie ma go w zasięgu ręki;</a:t>
            </a:r>
            <a:endParaRPr sz="1500">
              <a:solidFill>
                <a:srgbClr val="001D3F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500"/>
              <a:buFont typeface="Georgia"/>
              <a:buChar char="●"/>
            </a:pPr>
            <a:r>
              <a:rPr lang="pl" sz="1500">
                <a:solidFill>
                  <a:srgbClr val="001D3F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poczucie pustki, kiedy nie jest się online;</a:t>
            </a:r>
            <a:endParaRPr sz="1500">
              <a:solidFill>
                <a:srgbClr val="001D3F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500"/>
              <a:buFont typeface="Georgia"/>
              <a:buChar char="●"/>
            </a:pPr>
            <a:r>
              <a:rPr lang="pl" sz="1500">
                <a:solidFill>
                  <a:srgbClr val="001D3F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przekładanie wirtualnych znajomości nad realne;</a:t>
            </a:r>
            <a:endParaRPr sz="1500">
              <a:solidFill>
                <a:srgbClr val="001D3F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500"/>
              <a:buFont typeface="Georgia"/>
              <a:buChar char="●"/>
            </a:pPr>
            <a:r>
              <a:rPr lang="pl" sz="1500">
                <a:solidFill>
                  <a:srgbClr val="001D3F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objawy somatyczne w tym:</a:t>
            </a:r>
            <a:endParaRPr sz="1500">
              <a:solidFill>
                <a:srgbClr val="001D3F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500"/>
              <a:buFont typeface="Georgia"/>
              <a:buChar char="-"/>
            </a:pPr>
            <a:r>
              <a:rPr lang="pl" sz="1500">
                <a:solidFill>
                  <a:srgbClr val="001D3F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bóle nadgarstka lub karku</a:t>
            </a:r>
            <a:endParaRPr sz="1500">
              <a:solidFill>
                <a:srgbClr val="001D3F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500"/>
              <a:buFont typeface="Georgia"/>
              <a:buChar char="-"/>
            </a:pPr>
            <a:r>
              <a:rPr lang="pl" sz="1500">
                <a:solidFill>
                  <a:srgbClr val="001D3F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zawroty głowy</a:t>
            </a:r>
            <a:endParaRPr sz="1500">
              <a:solidFill>
                <a:srgbClr val="001D3F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500"/>
              <a:buFont typeface="Georgia"/>
              <a:buChar char="-"/>
            </a:pPr>
            <a:r>
              <a:rPr lang="pl" sz="1500">
                <a:solidFill>
                  <a:srgbClr val="001D3F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pogorszenie wzroku</a:t>
            </a:r>
            <a:endParaRPr sz="1500">
              <a:solidFill>
                <a:srgbClr val="001D3F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500"/>
              <a:buFont typeface="Georgia"/>
              <a:buChar char="-"/>
            </a:pPr>
            <a:r>
              <a:rPr lang="pl" sz="1500">
                <a:solidFill>
                  <a:srgbClr val="001D3F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zmęczenie spowodowane brakiem snu, poświęconego na rzecz korzystania z internetu </a:t>
            </a:r>
            <a:endParaRPr sz="1500">
              <a:solidFill>
                <a:srgbClr val="001D3F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solidFill>
                <a:srgbClr val="001D3F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7325" y="3122000"/>
            <a:ext cx="2753024" cy="159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0725" y="794175"/>
            <a:ext cx="2143470" cy="172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co robić w przypadku wystąpienia objawów?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093850"/>
            <a:ext cx="54345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700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Jeżeli stwierdzimy obecność chociaż części przedstawionych objawów lub osoby bliskie i życzliwe sygnalizują, że czas spędzany przy komputerze wymyka się spod kontroli, należy zdecydować się na wizytę u </a:t>
            </a:r>
            <a:r>
              <a:rPr lang="pl" sz="2700">
                <a:solidFill>
                  <a:srgbClr val="3D85C6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certyfikowanego specjalisty terapii uzależnień</a:t>
            </a:r>
            <a:r>
              <a:rPr lang="pl" sz="2700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. Jeśli Twój rodzic podejrzewa, że jesteś uzależniony, może skorzystać z bezpłatnej pomocy pod </a:t>
            </a:r>
            <a:r>
              <a:rPr b="1" lang="pl" sz="2700">
                <a:solidFill>
                  <a:srgbClr val="3D85C6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Infolinią Telefonów Dla Rodziców i Nauczycieli w sprawie Bezpieczeństwa Dzieci: 800 100 100.</a:t>
            </a:r>
            <a:endParaRPr b="1" sz="2700">
              <a:solidFill>
                <a:srgbClr val="3D85C6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29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7900" y="3493325"/>
            <a:ext cx="4769225" cy="14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SKUTKI UZALEŻNIENIA OD INTERNETU cz.1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Skutki możemy podzielić na </a:t>
            </a:r>
            <a:r>
              <a:rPr lang="pl" sz="1500">
                <a:solidFill>
                  <a:srgbClr val="3D85C6"/>
                </a:solidFill>
                <a:latin typeface="Georgia"/>
                <a:ea typeface="Georgia"/>
                <a:cs typeface="Georgia"/>
                <a:sym typeface="Georgia"/>
              </a:rPr>
              <a:t>zdrowotne</a:t>
            </a:r>
            <a:r>
              <a:rPr lang="pl" sz="1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oraz </a:t>
            </a:r>
            <a:r>
              <a:rPr lang="pl" sz="1500">
                <a:solidFill>
                  <a:srgbClr val="3D85C6"/>
                </a:solidFill>
                <a:latin typeface="Georgia"/>
                <a:ea typeface="Georgia"/>
                <a:cs typeface="Georgia"/>
                <a:sym typeface="Georgia"/>
              </a:rPr>
              <a:t>psychologiczne i rozwojowe</a:t>
            </a:r>
            <a:r>
              <a:rPr lang="pl" sz="1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. Do zdrowotnych konsekwencji należą:</a:t>
            </a:r>
            <a:endParaRPr sz="15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Clr>
                <a:srgbClr val="3D85C6"/>
              </a:buClr>
              <a:buSzPts val="1500"/>
              <a:buFont typeface="Georgia"/>
              <a:buChar char="●"/>
            </a:pPr>
            <a:r>
              <a:rPr lang="pl" sz="1500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spadek energii;</a:t>
            </a:r>
            <a:endParaRPr sz="150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500"/>
              <a:buFont typeface="Georgia"/>
              <a:buChar char="●"/>
            </a:pPr>
            <a:r>
              <a:rPr lang="pl" sz="1500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problemy z koncentracją;</a:t>
            </a:r>
            <a:endParaRPr sz="150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500"/>
              <a:buFont typeface="Georgia"/>
              <a:buChar char="●"/>
            </a:pPr>
            <a:r>
              <a:rPr lang="pl" sz="1500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bóle głowy, migreny;</a:t>
            </a:r>
            <a:endParaRPr sz="150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500"/>
              <a:buFont typeface="Georgia"/>
              <a:buChar char="●"/>
            </a:pPr>
            <a:r>
              <a:rPr lang="pl" sz="1500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zaburzenia snu, które z kolei mogą prowadzić do rozwoju stanów depresyjnych;</a:t>
            </a:r>
            <a:endParaRPr sz="150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500"/>
              <a:buFont typeface="Georgia"/>
              <a:buChar char="●"/>
            </a:pPr>
            <a:r>
              <a:rPr lang="pl" sz="1500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zanik mięśni grzbietu i pasa biodrowego (w związku z brakiem aktywności fizycznej);</a:t>
            </a:r>
            <a:endParaRPr sz="150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500"/>
              <a:buFont typeface="Georgia"/>
              <a:buChar char="●"/>
            </a:pPr>
            <a:r>
              <a:rPr lang="pl" sz="1500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wady postawy;</a:t>
            </a:r>
            <a:endParaRPr sz="150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500"/>
              <a:buFont typeface="Georgia"/>
              <a:buChar char="●"/>
            </a:pPr>
            <a:r>
              <a:rPr lang="pl" sz="1500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problemy trawienne</a:t>
            </a:r>
            <a:endParaRPr sz="150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500"/>
              <a:buFont typeface="Georgia"/>
              <a:buChar char="●"/>
            </a:pPr>
            <a:r>
              <a:rPr lang="pl" sz="1500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czasami może wystąpić również padaczka fotogenna zwana też padaczką ekranową, którą wywołują szybko zmieniające się bodźce świetlne, emitowane przez ekrany.</a:t>
            </a:r>
            <a:endParaRPr sz="150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Skutki uzależnienia od internetu cz.2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228675"/>
            <a:ext cx="5655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Do psychologicznych i rozwojowych konsekwencji internetoholizmu należą:</a:t>
            </a:r>
            <a:endParaRPr sz="15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Clr>
                <a:srgbClr val="3D85C6"/>
              </a:buClr>
              <a:buSzPts val="1500"/>
              <a:buFont typeface="Georgia"/>
              <a:buChar char="●"/>
            </a:pPr>
            <a:r>
              <a:rPr lang="pl" sz="1500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zaburzenia emocjonalne;</a:t>
            </a:r>
            <a:endParaRPr sz="150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500"/>
              <a:buFont typeface="Georgia"/>
              <a:buChar char="●"/>
            </a:pPr>
            <a:r>
              <a:rPr lang="pl" sz="1500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poczucie odosobnienia(w przypadku dzieci może dojść do znęcania się nad osobą uzależnioną w szkole);</a:t>
            </a:r>
            <a:endParaRPr sz="150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500"/>
              <a:buFont typeface="Georgia"/>
              <a:buChar char="●"/>
            </a:pPr>
            <a:r>
              <a:rPr lang="pl" sz="1500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obniżenie koncentracji;</a:t>
            </a:r>
            <a:endParaRPr sz="150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500"/>
              <a:buFont typeface="Georgia"/>
              <a:buChar char="●"/>
            </a:pPr>
            <a:r>
              <a:rPr lang="pl" sz="1500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obniżenie poziomu językowego w mowie i piśmie;</a:t>
            </a:r>
            <a:endParaRPr sz="150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500"/>
              <a:buFont typeface="Georgia"/>
              <a:buChar char="●"/>
            </a:pPr>
            <a:r>
              <a:rPr lang="pl" sz="1500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zaburzenie poczucia własnego “ja”.</a:t>
            </a:r>
            <a:endParaRPr sz="150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3375" y="2823450"/>
            <a:ext cx="3268926" cy="2199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Sposoby leczenia uzależnienia od internetu</a:t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251425" y="1093850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Podstawową formą leczenia jest psychoterapia. Konieczne w leczeniu jest także przygotowywanie szczegółowego realnego planu dnia, uwzględniającego określenie ram czasowych korzystania z komputera czy Internetu, a także innych codziennych aktywności, z wypoczynkiem włącznie. Davis zaproponował, aby podczas leczenia stosować 10 wspomagających je zasad:</a:t>
            </a:r>
            <a:endParaRPr sz="150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rgbClr val="3D85C6"/>
              </a:buClr>
              <a:buSzPts val="1500"/>
              <a:buFont typeface="Georgia"/>
              <a:buChar char="●"/>
            </a:pPr>
            <a:r>
              <a:rPr lang="pl" sz="1500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usytuować komputer w miejscu uniemożliwiającym izolowanie się od otoczenia,</a:t>
            </a:r>
            <a:endParaRPr sz="150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500"/>
              <a:buFont typeface="Georgia"/>
              <a:buChar char="●"/>
            </a:pPr>
            <a:r>
              <a:rPr lang="pl" sz="1500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korzystać z komputera w obecności innych osób,</a:t>
            </a:r>
            <a:endParaRPr sz="150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500"/>
              <a:buFont typeface="Georgia"/>
              <a:buChar char="●"/>
            </a:pPr>
            <a:r>
              <a:rPr lang="pl" sz="1500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zmieniać pory korzystania z Internetu (komputera) oraz robić przerwy,</a:t>
            </a:r>
            <a:endParaRPr sz="150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500"/>
              <a:buFont typeface="Georgia"/>
              <a:buChar char="●"/>
            </a:pPr>
            <a:r>
              <a:rPr lang="pl" sz="1500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odnotowywać codziennie swoje wszystkie aktywności</a:t>
            </a:r>
            <a:endParaRPr sz="150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500"/>
              <a:buFont typeface="Georgia"/>
              <a:buChar char="●"/>
            </a:pPr>
            <a:r>
              <a:rPr lang="pl" sz="1500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nie używać w sieci pseudonimów,</a:t>
            </a:r>
            <a:endParaRPr sz="150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500"/>
              <a:buFont typeface="Georgia"/>
              <a:buChar char="●"/>
            </a:pPr>
            <a:r>
              <a:rPr lang="pl" sz="1500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rozmawiać o swoim problemie z bliskimi i znajomymi,</a:t>
            </a:r>
            <a:endParaRPr sz="150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500"/>
              <a:buFont typeface="Georgia"/>
              <a:buChar char="●"/>
            </a:pPr>
            <a:r>
              <a:rPr lang="pl" sz="1500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wykonywać ćwiczenia fizyczne,</a:t>
            </a:r>
            <a:endParaRPr sz="150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500"/>
              <a:buFont typeface="Georgia"/>
              <a:buChar char="●"/>
            </a:pPr>
            <a:r>
              <a:rPr lang="pl" sz="1500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robić stopniowo coraz dłuższe przerwy w korzystaniu z Internetu (komputera),</a:t>
            </a:r>
            <a:endParaRPr sz="150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500"/>
              <a:buFont typeface="Georgia"/>
              <a:buChar char="●"/>
            </a:pPr>
            <a:r>
              <a:rPr lang="pl" sz="1500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starać się kontrolować swoje myśli dotyczące Internetu,</a:t>
            </a:r>
            <a:endParaRPr sz="150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500"/>
              <a:buFont typeface="Georgia"/>
              <a:buChar char="●"/>
            </a:pPr>
            <a:r>
              <a:rPr lang="pl" sz="1500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stosować techniki relaksacyjne.</a:t>
            </a:r>
            <a:endParaRPr sz="150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-120550"/>
            <a:ext cx="8520600" cy="9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 liczbach</a:t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…..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700" y="688225"/>
            <a:ext cx="4976226" cy="3215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2425" y="2310550"/>
            <a:ext cx="3660376" cy="262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